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8" r:id="rId2"/>
    <p:sldId id="269" r:id="rId3"/>
    <p:sldId id="282" r:id="rId4"/>
    <p:sldId id="284" r:id="rId5"/>
    <p:sldId id="279" r:id="rId6"/>
    <p:sldId id="276" r:id="rId7"/>
    <p:sldId id="286" r:id="rId8"/>
    <p:sldId id="285" r:id="rId9"/>
    <p:sldId id="287" r:id="rId10"/>
  </p:sldIdLst>
  <p:sldSz cx="12192000" cy="6858000"/>
  <p:notesSz cx="6865938" cy="9998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5294" autoAdjust="0"/>
  </p:normalViewPr>
  <p:slideViewPr>
    <p:cSldViewPr snapToGrid="0">
      <p:cViewPr varScale="1">
        <p:scale>
          <a:sx n="83" d="100"/>
          <a:sy n="83" d="100"/>
        </p:scale>
        <p:origin x="547" y="77"/>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a:p>
        </p:txBody>
      </p:sp>
      <p:sp>
        <p:nvSpPr>
          <p:cNvPr id="3" name="Date Placeholder 2"/>
          <p:cNvSpPr>
            <a:spLocks noGrp="1"/>
          </p:cNvSpPr>
          <p:nvPr>
            <p:ph type="dt" sz="quarter" idx="1"/>
          </p:nvPr>
        </p:nvSpPr>
        <p:spPr>
          <a:xfrm>
            <a:off x="3889109" y="0"/>
            <a:ext cx="2975240" cy="501640"/>
          </a:xfrm>
          <a:prstGeom prst="rect">
            <a:avLst/>
          </a:prstGeom>
        </p:spPr>
        <p:txBody>
          <a:bodyPr vert="horz" lIns="96359" tIns="48180" rIns="96359" bIns="48180" rtlCol="0"/>
          <a:lstStyle>
            <a:lvl1pPr algn="r">
              <a:defRPr sz="1300"/>
            </a:lvl1pPr>
          </a:lstStyle>
          <a:p>
            <a:fld id="{30E08F2E-5F06-4CE2-A139-452A1382A6F0}" type="datetimeFigureOut">
              <a:rPr lang="en-US"/>
              <a:t>5/25/2022</a:t>
            </a:fld>
            <a:endParaRPr/>
          </a:p>
        </p:txBody>
      </p:sp>
      <p:sp>
        <p:nvSpPr>
          <p:cNvPr id="4" name="Footer Placeholder 3"/>
          <p:cNvSpPr>
            <a:spLocks noGrp="1"/>
          </p:cNvSpPr>
          <p:nvPr>
            <p:ph type="ftr" sz="quarter" idx="2"/>
          </p:nvPr>
        </p:nvSpPr>
        <p:spPr>
          <a:xfrm>
            <a:off x="0" y="9496437"/>
            <a:ext cx="2975240" cy="501639"/>
          </a:xfrm>
          <a:prstGeom prst="rect">
            <a:avLst/>
          </a:prstGeom>
        </p:spPr>
        <p:txBody>
          <a:bodyPr vert="horz" lIns="96359" tIns="48180" rIns="96359" bIns="48180" rtlCol="0" anchor="b"/>
          <a:lstStyle>
            <a:lvl1pPr algn="l">
              <a:defRPr sz="1300"/>
            </a:lvl1pPr>
          </a:lstStyle>
          <a:p>
            <a:endParaRPr/>
          </a:p>
        </p:txBody>
      </p:sp>
      <p:sp>
        <p:nvSpPr>
          <p:cNvPr id="5" name="Slide Number Placeholder 4"/>
          <p:cNvSpPr>
            <a:spLocks noGrp="1"/>
          </p:cNvSpPr>
          <p:nvPr>
            <p:ph type="sldNum" sz="quarter" idx="3"/>
          </p:nvPr>
        </p:nvSpPr>
        <p:spPr>
          <a:xfrm>
            <a:off x="3889109" y="9496437"/>
            <a:ext cx="2975240" cy="501639"/>
          </a:xfrm>
          <a:prstGeom prst="rect">
            <a:avLst/>
          </a:prstGeom>
        </p:spPr>
        <p:txBody>
          <a:bodyPr vert="horz" lIns="96359" tIns="48180" rIns="96359" bIns="48180" rtlCol="0" anchor="b"/>
          <a:lstStyle>
            <a:lvl1pPr algn="r">
              <a:defRPr sz="13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a:p>
        </p:txBody>
      </p:sp>
      <p:sp>
        <p:nvSpPr>
          <p:cNvPr id="3" name="Date Placehold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1A4C5DC6-1594-414D-9341-ABA08739246C}" type="datetimeFigureOut">
              <a:rPr lang="en-US"/>
              <a:t>5/25/2022</a:t>
            </a:fld>
            <a:endParaRPr/>
          </a:p>
        </p:txBody>
      </p:sp>
      <p:sp>
        <p:nvSpPr>
          <p:cNvPr id="4" name="Slide Image Placehold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a:p>
        </p:txBody>
      </p:sp>
      <p:sp>
        <p:nvSpPr>
          <p:cNvPr id="5" name="Notes Placehold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a:p>
        </p:txBody>
      </p:sp>
      <p:sp>
        <p:nvSpPr>
          <p:cNvPr id="7" name="Slide Number Placehold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9</a:t>
            </a:fld>
            <a:endParaRPr lang="en-US"/>
          </a:p>
        </p:txBody>
      </p:sp>
    </p:spTree>
    <p:extLst>
      <p:ext uri="{BB962C8B-B14F-4D97-AF65-F5344CB8AC3E}">
        <p14:creationId xmlns:p14="http://schemas.microsoft.com/office/powerpoint/2010/main" val="36801871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a:lvl1pPr>
          </a:lstStyle>
          <a:p>
            <a:r>
              <a:rPr lang="en-GB"/>
              <a:t>Winchcombe Green Town Green Money Presentation</a:t>
            </a:r>
            <a:endParaRPr lang="en-US" dirty="0"/>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dirty="0"/>
              <a:t>E</a:t>
            </a:r>
            <a:r>
              <a:rPr dirty="0"/>
              <a:t>dit Master text styles</a:t>
            </a:r>
          </a:p>
          <a:p>
            <a:pPr lvl="1"/>
            <a:r>
              <a:rPr dirty="0"/>
              <a:t>Second level</a:t>
            </a:r>
          </a:p>
          <a:p>
            <a:pPr lvl="2"/>
            <a:r>
              <a:rPr dirty="0"/>
              <a:t>Third level</a:t>
            </a:r>
          </a:p>
          <a:p>
            <a:pPr lvl="3"/>
            <a:r>
              <a:rPr dirty="0"/>
              <a:t>Fourth level</a:t>
            </a:r>
          </a:p>
          <a:p>
            <a:pPr lvl="4"/>
            <a:r>
              <a:rPr dirty="0"/>
              <a:t>Fifth level</a:t>
            </a: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GB"/>
              <a:t>Winchcombe Green Town Green Money Presentation</a:t>
            </a:r>
            <a:endParaRPr lang="en-US"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777" y="721896"/>
            <a:ext cx="4846320" cy="2943726"/>
          </a:xfrm>
        </p:spPr>
        <p:txBody>
          <a:bodyPr/>
          <a:lstStyle/>
          <a:p>
            <a:r>
              <a:rPr lang="en-US" dirty="0"/>
              <a:t>Green Money Matters</a:t>
            </a:r>
          </a:p>
        </p:txBody>
      </p:sp>
      <p:sp>
        <p:nvSpPr>
          <p:cNvPr id="3" name="Subtitle 2"/>
          <p:cNvSpPr>
            <a:spLocks noGrp="1"/>
          </p:cNvSpPr>
          <p:nvPr>
            <p:ph type="subTitle" idx="1"/>
          </p:nvPr>
        </p:nvSpPr>
        <p:spPr>
          <a:xfrm>
            <a:off x="2879558" y="6296526"/>
            <a:ext cx="4841487" cy="271361"/>
          </a:xfrm>
        </p:spPr>
        <p:txBody>
          <a:bodyPr>
            <a:normAutofit fontScale="85000" lnSpcReduction="20000"/>
          </a:bodyPr>
          <a:lstStyle/>
          <a:p>
            <a:endParaRPr lang="en-US" dirty="0"/>
          </a:p>
        </p:txBody>
      </p:sp>
      <p:pic>
        <p:nvPicPr>
          <p:cNvPr id="1026" name="Picture 2" descr="Cash access is just as important as post, utilities and broadband, says Age  UK | The Indepen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9305" y="2037347"/>
            <a:ext cx="3312695" cy="3922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1724526" y="2318085"/>
            <a:ext cx="6968670" cy="3336758"/>
          </a:xfrm>
        </p:spPr>
        <p:txBody>
          <a:bodyPr>
            <a:normAutofit fontScale="90000"/>
          </a:bodyPr>
          <a:lstStyle/>
          <a:p>
            <a:pPr algn="ctr"/>
            <a:br>
              <a:rPr lang="en-GB" sz="3200" dirty="0"/>
            </a:br>
            <a:br>
              <a:rPr lang="en-GB" sz="3200" dirty="0"/>
            </a:br>
            <a:br>
              <a:rPr lang="en-GB" sz="3200" dirty="0"/>
            </a:br>
            <a:r>
              <a:rPr lang="en-GB" sz="3200" dirty="0"/>
              <a:t>“</a:t>
            </a:r>
            <a:r>
              <a:rPr lang="en-GB" sz="4000" dirty="0"/>
              <a:t>It might not be the most obvious way of reducing your carbon footprint, but how you save, invest and give away your money can make a difference to the climate.”</a:t>
            </a:r>
            <a:br>
              <a:rPr lang="en-GB" sz="4000" dirty="0"/>
            </a:br>
            <a:endParaRPr lang="en-US" sz="4000" dirty="0"/>
          </a:p>
        </p:txBody>
      </p:sp>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4379" y="1379621"/>
            <a:ext cx="2342147" cy="745958"/>
          </a:xfrm>
        </p:spPr>
        <p:txBody>
          <a:bodyPr/>
          <a:lstStyle/>
          <a:p>
            <a:endParaRPr lang="en-US" dirty="0"/>
          </a:p>
        </p:txBody>
      </p:sp>
      <p:sp>
        <p:nvSpPr>
          <p:cNvPr id="4" name="Text Placeholder 3"/>
          <p:cNvSpPr>
            <a:spLocks noGrp="1"/>
          </p:cNvSpPr>
          <p:nvPr>
            <p:ph type="body" sz="half" idx="2"/>
          </p:nvPr>
        </p:nvSpPr>
        <p:spPr>
          <a:xfrm>
            <a:off x="6682434" y="1860884"/>
            <a:ext cx="4155622" cy="4120815"/>
          </a:xfrm>
        </p:spPr>
        <p:txBody>
          <a:bodyPr>
            <a:normAutofit/>
          </a:bodyPr>
          <a:lstStyle/>
          <a:p>
            <a:pPr algn="ctr"/>
            <a:r>
              <a:rPr lang="en-GB" sz="4000" dirty="0"/>
              <a:t>The UK is the world’s third-largest lender to coal industry companies. (2019)</a:t>
            </a:r>
            <a:endParaRPr lang="en-US" sz="4000" dirty="0"/>
          </a:p>
        </p:txBody>
      </p:sp>
      <p:sp>
        <p:nvSpPr>
          <p:cNvPr id="6" name="Date Placeholder 5"/>
          <p:cNvSpPr>
            <a:spLocks noGrp="1"/>
          </p:cNvSpPr>
          <p:nvPr>
            <p:ph type="dt" sz="half" idx="10"/>
          </p:nvPr>
        </p:nvSpPr>
        <p:spPr/>
        <p:txBody>
          <a:bodyPr/>
          <a:lstStyle/>
          <a:p>
            <a:endParaRPr lang="en-US" dirty="0"/>
          </a:p>
        </p:txBody>
      </p:sp>
      <p:pic>
        <p:nvPicPr>
          <p:cNvPr id="4098" name="Picture 2" descr="https://3z6mv8219w2s2w196j1dkzga-wpengine.netdna-ssl.com/wp-content/uploads/2021/03/Worlds-Biggest-Banks-Fund-Fossil-Fuels-With-Trillion-Dollar-Finance-New-Report-Reveal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9700" y="1492647"/>
            <a:ext cx="5216525" cy="391239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GB"/>
              <a:t>Winchcombe Green Town Green Money Presentation</a:t>
            </a:r>
            <a:endParaRPr lang="en-US" dirty="0"/>
          </a:p>
        </p:txBody>
      </p:sp>
    </p:spTree>
    <p:extLst>
      <p:ext uri="{BB962C8B-B14F-4D97-AF65-F5344CB8AC3E}">
        <p14:creationId xmlns:p14="http://schemas.microsoft.com/office/powerpoint/2010/main" val="397119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base"/>
            <a:r>
              <a:rPr lang="en-GB" sz="2000" b="1" dirty="0">
                <a:latin typeface="inherit"/>
              </a:rPr>
              <a:t>Big banks are pumping billions into new oil and gas production despite net zero pledges, campaigners have said.</a:t>
            </a:r>
            <a:br>
              <a:rPr lang="en-GB" sz="2000" dirty="0">
                <a:latin typeface="ReithSans"/>
              </a:rPr>
            </a:br>
            <a:r>
              <a:rPr lang="en-GB" sz="2000" dirty="0">
                <a:latin typeface="ReithSans"/>
              </a:rPr>
              <a:t>Banks including HSBC, Barclays and Deutsche Bank are still backing new oil and gas despite being part of a green banking group, say </a:t>
            </a:r>
            <a:r>
              <a:rPr lang="en-GB" sz="2000" dirty="0" err="1">
                <a:latin typeface="ReithSans"/>
              </a:rPr>
              <a:t>ShareAction</a:t>
            </a:r>
            <a:r>
              <a:rPr lang="en-GB" sz="2000" dirty="0">
                <a:latin typeface="ReithSans"/>
              </a:rPr>
              <a:t>.</a:t>
            </a:r>
            <a:br>
              <a:rPr lang="en-GB" sz="2000" dirty="0">
                <a:latin typeface="ReithSans"/>
              </a:rPr>
            </a:br>
            <a:r>
              <a:rPr lang="en-GB" sz="2000" dirty="0">
                <a:latin typeface="ReithSans"/>
              </a:rPr>
              <a:t>Investors should force banks to demand green plans from fossil fuel firms before funding them, it said.</a:t>
            </a:r>
            <a:br>
              <a:rPr lang="en-GB" sz="2000" dirty="0">
                <a:latin typeface="ReithSans"/>
              </a:rPr>
            </a:br>
            <a:br>
              <a:rPr lang="en-GB" sz="2000" dirty="0">
                <a:latin typeface="ReithSans"/>
              </a:rPr>
            </a:br>
            <a:r>
              <a:rPr lang="en-GB" sz="2000" dirty="0">
                <a:latin typeface="ReithSans"/>
              </a:rPr>
              <a:t>BBC Report – 14/02/2022</a:t>
            </a:r>
            <a:br>
              <a:rPr lang="en-GB" sz="2000" dirty="0">
                <a:latin typeface="ReithSans"/>
              </a:rPr>
            </a:br>
            <a:endParaRPr lang="en-GB" sz="2000" dirty="0"/>
          </a:p>
        </p:txBody>
      </p:sp>
    </p:spTree>
    <p:extLst>
      <p:ext uri="{BB962C8B-B14F-4D97-AF65-F5344CB8AC3E}">
        <p14:creationId xmlns:p14="http://schemas.microsoft.com/office/powerpoint/2010/main" val="232050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endParaRPr lang="en-US" dirty="0"/>
          </a:p>
        </p:txBody>
      </p:sp>
      <p:pic>
        <p:nvPicPr>
          <p:cNvPr id="3074" name="Picture 2" descr="Report – Breaking the climate-finance doom loop | Finance Watc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542673" y="986589"/>
            <a:ext cx="7226969" cy="453991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GB"/>
              <a:t>Winchcombe Green Town Green Money Presentation</a:t>
            </a:r>
            <a:endParaRPr lang="en-US" dirty="0"/>
          </a:p>
        </p:txBody>
      </p:sp>
    </p:spTree>
    <p:extLst>
      <p:ext uri="{BB962C8B-B14F-4D97-AF65-F5344CB8AC3E}">
        <p14:creationId xmlns:p14="http://schemas.microsoft.com/office/powerpoint/2010/main" val="278833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UK Banks that fund fossil fuels 2016 - 2019</a:t>
            </a:r>
          </a:p>
        </p:txBody>
      </p:sp>
      <p:sp>
        <p:nvSpPr>
          <p:cNvPr id="5" name="Date Placeholder 4"/>
          <p:cNvSpPr>
            <a:spLocks noGrp="1"/>
          </p:cNvSpPr>
          <p:nvPr>
            <p:ph type="dt" sz="half" idx="10"/>
          </p:nvPr>
        </p:nvSpPr>
        <p:spPr/>
        <p:txBody>
          <a:bodyPr/>
          <a:lstStyle/>
          <a:p>
            <a:endParaRPr lang="en-US" dirty="0"/>
          </a:p>
        </p:txBody>
      </p:sp>
      <p:sp>
        <p:nvSpPr>
          <p:cNvPr id="3" name="Content Placeholder 2"/>
          <p:cNvSpPr>
            <a:spLocks noGrp="1"/>
          </p:cNvSpPr>
          <p:nvPr>
            <p:ph idx="1"/>
          </p:nvPr>
        </p:nvSpPr>
        <p:spPr>
          <a:xfrm>
            <a:off x="1203158" y="1764632"/>
            <a:ext cx="9578818" cy="4422050"/>
          </a:xfrm>
        </p:spPr>
        <p:txBody>
          <a:bodyPr>
            <a:normAutofit/>
          </a:bodyPr>
          <a:lstStyle/>
          <a:p>
            <a:pPr marL="0" indent="0">
              <a:buNone/>
            </a:pPr>
            <a:r>
              <a:rPr lang="en-GB" sz="4800" dirty="0"/>
              <a:t>Barclays 					= £90.94BN</a:t>
            </a:r>
          </a:p>
          <a:p>
            <a:pPr marL="0" indent="0">
              <a:buNone/>
            </a:pPr>
            <a:r>
              <a:rPr lang="en-GB" sz="4800" dirty="0"/>
              <a:t>HSBC 						= 66.63BN</a:t>
            </a:r>
          </a:p>
          <a:p>
            <a:pPr marL="0" indent="0">
              <a:buNone/>
            </a:pPr>
            <a:r>
              <a:rPr lang="en-GB" sz="4800" dirty="0"/>
              <a:t>Standard Chartered 		= £18.49BN</a:t>
            </a:r>
          </a:p>
          <a:p>
            <a:pPr marL="0" indent="0">
              <a:buNone/>
            </a:pPr>
            <a:r>
              <a:rPr lang="en-GB" sz="4800" dirty="0"/>
              <a:t>Santander 				= 19.82 BN</a:t>
            </a:r>
          </a:p>
          <a:p>
            <a:pPr marL="0" indent="0">
              <a:buNone/>
            </a:pPr>
            <a:r>
              <a:rPr lang="en-GB" sz="4800" dirty="0"/>
              <a:t>RBS 						= £9.33BN</a:t>
            </a:r>
          </a:p>
        </p:txBody>
      </p:sp>
      <p:sp>
        <p:nvSpPr>
          <p:cNvPr id="7" name="Footer Placeholder 6"/>
          <p:cNvSpPr>
            <a:spLocks noGrp="1"/>
          </p:cNvSpPr>
          <p:nvPr>
            <p:ph type="ftr" sz="quarter" idx="11"/>
          </p:nvPr>
        </p:nvSpPr>
        <p:spPr/>
        <p:txBody>
          <a:bodyPr/>
          <a:lstStyle/>
          <a:p>
            <a:r>
              <a:rPr lang="en-GB"/>
              <a:t>Winchcombe Green Town Green Money Presentation</a:t>
            </a:r>
            <a:endParaRPr lang="en-US" dirty="0"/>
          </a:p>
        </p:txBody>
      </p:sp>
    </p:spTree>
    <p:extLst>
      <p:ext uri="{BB962C8B-B14F-4D97-AF65-F5344CB8AC3E}">
        <p14:creationId xmlns:p14="http://schemas.microsoft.com/office/powerpoint/2010/main" val="263269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6000" dirty="0"/>
              <a:t>UK Based Ethical Banks </a:t>
            </a:r>
          </a:p>
        </p:txBody>
      </p:sp>
      <p:sp>
        <p:nvSpPr>
          <p:cNvPr id="3" name="Content Placeholder 2"/>
          <p:cNvSpPr>
            <a:spLocks noGrp="1"/>
          </p:cNvSpPr>
          <p:nvPr>
            <p:ph idx="1"/>
          </p:nvPr>
        </p:nvSpPr>
        <p:spPr/>
        <p:txBody>
          <a:bodyPr>
            <a:normAutofit fontScale="92500" lnSpcReduction="10000"/>
          </a:bodyPr>
          <a:lstStyle/>
          <a:p>
            <a:r>
              <a:rPr lang="en-GB" sz="4000" u="sng" dirty="0" err="1"/>
              <a:t>Triodos</a:t>
            </a:r>
            <a:r>
              <a:rPr lang="en-GB" sz="4000" u="sng" dirty="0"/>
              <a:t> </a:t>
            </a:r>
            <a:r>
              <a:rPr lang="en-GB" sz="4000" dirty="0"/>
              <a:t>– </a:t>
            </a:r>
            <a:r>
              <a:rPr lang="en-GB" sz="2800" dirty="0"/>
              <a:t>”to make money work for positive social, environmental, and cultural change”</a:t>
            </a:r>
          </a:p>
          <a:p>
            <a:r>
              <a:rPr lang="en-GB" sz="4000" u="sng" dirty="0"/>
              <a:t>Nationwide</a:t>
            </a:r>
            <a:r>
              <a:rPr lang="en-GB" sz="4000" dirty="0"/>
              <a:t> – </a:t>
            </a:r>
            <a:r>
              <a:rPr lang="en-GB" sz="2800" dirty="0"/>
              <a:t>“chooses its investments based on ethical principles &amp; has a long history of ethical practices”</a:t>
            </a:r>
          </a:p>
          <a:p>
            <a:r>
              <a:rPr lang="en-GB" sz="4000" u="sng" dirty="0"/>
              <a:t>Engage</a:t>
            </a:r>
            <a:r>
              <a:rPr lang="en-GB" sz="4000" dirty="0"/>
              <a:t> – </a:t>
            </a:r>
            <a:r>
              <a:rPr lang="en-GB" sz="3000" dirty="0"/>
              <a:t>“does not invest your money or deal with companies that trade in arms dealing or harmful substances such as tobacco and alcohol” </a:t>
            </a:r>
          </a:p>
          <a:p>
            <a:r>
              <a:rPr lang="en-GB" sz="4000" u="sng" dirty="0"/>
              <a:t>Starling</a:t>
            </a:r>
            <a:r>
              <a:rPr lang="en-GB" sz="4000" dirty="0"/>
              <a:t> – </a:t>
            </a:r>
            <a:r>
              <a:rPr lang="en-GB" sz="2800" dirty="0"/>
              <a:t>“focusses on the environment and furthers the pursuit of environmental sustainability and the goal of combating climate change”</a:t>
            </a:r>
          </a:p>
        </p:txBody>
      </p:sp>
      <p:sp>
        <p:nvSpPr>
          <p:cNvPr id="5" name="Date Placeholder 4"/>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r>
              <a:rPr lang="en-GB"/>
              <a:t>Winchcombe Green Town Green Money Presentation</a:t>
            </a:r>
            <a:endParaRPr lang="en-US" dirty="0"/>
          </a:p>
        </p:txBody>
      </p:sp>
    </p:spTree>
    <p:extLst>
      <p:ext uri="{BB962C8B-B14F-4D97-AF65-F5344CB8AC3E}">
        <p14:creationId xmlns:p14="http://schemas.microsoft.com/office/powerpoint/2010/main" val="234984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777" y="2263913"/>
            <a:ext cx="6949439" cy="3519266"/>
          </a:xfrm>
        </p:spPr>
        <p:txBody>
          <a:bodyPr>
            <a:normAutofit fontScale="90000"/>
          </a:bodyPr>
          <a:lstStyle/>
          <a:p>
            <a:br>
              <a:rPr lang="en-GB" sz="2400" b="1" dirty="0"/>
            </a:br>
            <a:br>
              <a:rPr lang="en-GB" sz="2400" b="1" dirty="0"/>
            </a:br>
            <a:r>
              <a:rPr lang="en-GB" sz="2400" b="1" dirty="0"/>
              <a:t>'Financing our own extinction‘</a:t>
            </a:r>
            <a:br>
              <a:rPr lang="en-GB" sz="2400" b="1" dirty="0"/>
            </a:br>
            <a:br>
              <a:rPr lang="en-GB" sz="2400" b="1" dirty="0"/>
            </a:br>
            <a:r>
              <a:rPr lang="en-GB" sz="2400" dirty="0">
                <a:solidFill>
                  <a:srgbClr val="1D1D1B"/>
                </a:solidFill>
                <a:latin typeface="freighttextprobook"/>
              </a:rPr>
              <a:t>"Harmful subsidies must be redirected towards protecting the climate and nature, rather than financing our own extinction.“</a:t>
            </a:r>
            <a:br>
              <a:rPr lang="en-GB" sz="2400" dirty="0">
                <a:solidFill>
                  <a:srgbClr val="1D1D1B"/>
                </a:solidFill>
                <a:latin typeface="freighttextprobook"/>
              </a:rPr>
            </a:br>
            <a:br>
              <a:rPr lang="en-GB" sz="2400" dirty="0">
                <a:solidFill>
                  <a:srgbClr val="1D1D1B"/>
                </a:solidFill>
                <a:latin typeface="freighttextprobook"/>
              </a:rPr>
            </a:br>
            <a:r>
              <a:rPr lang="en-GB" sz="2400" dirty="0"/>
              <a:t>Christiana </a:t>
            </a:r>
            <a:r>
              <a:rPr lang="en-GB" sz="2400" dirty="0" err="1"/>
              <a:t>Figueres</a:t>
            </a:r>
            <a:r>
              <a:rPr lang="en-GB" sz="2400" dirty="0"/>
              <a:t>, former executive secretary of the UNFCC and B Team leader</a:t>
            </a:r>
            <a:br>
              <a:rPr lang="en-GB" sz="2400" dirty="0"/>
            </a:br>
            <a:br>
              <a:rPr lang="en-GB" sz="2400" dirty="0"/>
            </a:br>
            <a:endParaRPr lang="en-GB" sz="2400" dirty="0"/>
          </a:p>
        </p:txBody>
      </p:sp>
    </p:spTree>
    <p:extLst>
      <p:ext uri="{BB962C8B-B14F-4D97-AF65-F5344CB8AC3E}">
        <p14:creationId xmlns:p14="http://schemas.microsoft.com/office/powerpoint/2010/main" val="34413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u="sng" dirty="0"/>
              <a:t>What can we do?</a:t>
            </a:r>
            <a:br>
              <a:rPr lang="en-US" u="sng" dirty="0"/>
            </a:br>
            <a:r>
              <a:rPr lang="en-US" dirty="0"/>
              <a:t>1. </a:t>
            </a:r>
            <a:r>
              <a:rPr lang="en-US" sz="4000" dirty="0"/>
              <a:t>Learn more about where our money is invested</a:t>
            </a:r>
            <a:br>
              <a:rPr lang="en-US" sz="4000" dirty="0"/>
            </a:br>
            <a:r>
              <a:rPr lang="en-US" sz="4000" dirty="0"/>
              <a:t>2. Change to an ethical bank</a:t>
            </a:r>
            <a:br>
              <a:rPr lang="en-US" sz="4000" dirty="0"/>
            </a:br>
            <a:r>
              <a:rPr lang="en-US" sz="4000" dirty="0"/>
              <a:t>3. Write letters &amp; emails</a:t>
            </a:r>
            <a:br>
              <a:rPr lang="en-US" sz="4000" dirty="0"/>
            </a:br>
            <a:r>
              <a:rPr lang="en-US" sz="4000" dirty="0"/>
              <a:t>4. Spend our money ethically </a:t>
            </a:r>
            <a:br>
              <a:rPr lang="en-US" sz="4000" dirty="0"/>
            </a:br>
            <a:r>
              <a:rPr lang="en-US" sz="4000" dirty="0"/>
              <a:t>5. Share Ideas</a:t>
            </a:r>
          </a:p>
        </p:txBody>
      </p:sp>
      <p:pic>
        <p:nvPicPr>
          <p:cNvPr id="1026" name="Picture 2" descr="Cash access is just as important as post, utilities and broadband, says Age  UK | The Indepen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9305" y="2037347"/>
            <a:ext cx="3312695" cy="3922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16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ecology education photo presentation</Template>
  <TotalTime>380</TotalTime>
  <Words>386</Words>
  <Application>Microsoft Office PowerPoint</Application>
  <PresentationFormat>Widescreen</PresentationFormat>
  <Paragraphs>23</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Corbel</vt:lpstr>
      <vt:lpstr>freighttextprobook</vt:lpstr>
      <vt:lpstr>inherit</vt:lpstr>
      <vt:lpstr>ReithSans</vt:lpstr>
      <vt:lpstr>Ecology 16x9</vt:lpstr>
      <vt:lpstr>Green Money Matters</vt:lpstr>
      <vt:lpstr>   “It might not be the most obvious way of reducing your carbon footprint, but how you save, invest and give away your money can make a difference to the climate.” </vt:lpstr>
      <vt:lpstr>PowerPoint Presentation</vt:lpstr>
      <vt:lpstr>Big banks are pumping billions into new oil and gas production despite net zero pledges, campaigners have said. Banks including HSBC, Barclays and Deutsche Bank are still backing new oil and gas despite being part of a green banking group, say ShareAction. Investors should force banks to demand green plans from fossil fuel firms before funding them, it said.  BBC Report – 14/02/2022 </vt:lpstr>
      <vt:lpstr>PowerPoint Presentation</vt:lpstr>
      <vt:lpstr>UK Banks that fund fossil fuels 2016 - 2019</vt:lpstr>
      <vt:lpstr>UK Based Ethical Banks </vt:lpstr>
      <vt:lpstr>  'Financing our own extinction‘  "Harmful subsidies must be redirected towards protecting the climate and nature, rather than financing our own extinction.“  Christiana Figueres, former executive secretary of the UNFCC and B Team leader  </vt:lpstr>
      <vt:lpstr>What can we do? 1. Learn more about where our money is invested 2. Change to an ethical bank 3. Write letters &amp; emails 4. Spend our money ethically  5. Share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Money Matters</dc:title>
  <dc:creator>Jane Morgan</dc:creator>
  <cp:lastModifiedBy>Anne-Lise Wall</cp:lastModifiedBy>
  <cp:revision>14</cp:revision>
  <cp:lastPrinted>2022-05-06T12:19:14Z</cp:lastPrinted>
  <dcterms:created xsi:type="dcterms:W3CDTF">2022-02-17T12:16:17Z</dcterms:created>
  <dcterms:modified xsi:type="dcterms:W3CDTF">2022-05-25T17:39:46Z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